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69" r:id="rId5"/>
  </p:sldIdLst>
  <p:sldSz cx="12188825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>
          <p15:clr>
            <a:srgbClr val="A4A3A4"/>
          </p15:clr>
        </p15:guide>
        <p15:guide id="3" orient="horz" pos="1797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97" userDrawn="1">
          <p15:clr>
            <a:srgbClr val="A4A3A4"/>
          </p15:clr>
        </p15:guide>
        <p15:guide id="6" orient="horz" pos="731" userDrawn="1">
          <p15:clr>
            <a:srgbClr val="A4A3A4"/>
          </p15:clr>
        </p15:guide>
        <p15:guide id="7" orient="horz" pos="958" userDrawn="1">
          <p15:clr>
            <a:srgbClr val="A4A3A4"/>
          </p15:clr>
        </p15:guide>
        <p15:guide id="8" orient="horz" pos="1638" userDrawn="1">
          <p15:clr>
            <a:srgbClr val="A4A3A4"/>
          </p15:clr>
        </p15:guide>
        <p15:guide id="9" orient="horz" pos="2387" userDrawn="1">
          <p15:clr>
            <a:srgbClr val="A4A3A4"/>
          </p15:clr>
        </p15:guide>
        <p15:guide id="10" orient="horz" pos="4245">
          <p15:clr>
            <a:srgbClr val="A4A3A4"/>
          </p15:clr>
        </p15:guide>
        <p15:guide id="11" orient="horz" pos="663" userDrawn="1">
          <p15:clr>
            <a:srgbClr val="A4A3A4"/>
          </p15:clr>
        </p15:guide>
        <p15:guide id="12" orient="horz" pos="527" userDrawn="1">
          <p15:clr>
            <a:srgbClr val="A4A3A4"/>
          </p15:clr>
        </p15:guide>
        <p15:guide id="13" orient="horz" pos="799" userDrawn="1">
          <p15:clr>
            <a:srgbClr val="A4A3A4"/>
          </p15:clr>
        </p15:guide>
        <p15:guide id="14" orient="horz" pos="3203" userDrawn="1">
          <p15:clr>
            <a:srgbClr val="A4A3A4"/>
          </p15:clr>
        </p15:guide>
        <p15:guide id="15" orient="horz" pos="3407" userDrawn="1">
          <p15:clr>
            <a:srgbClr val="A4A3A4"/>
          </p15:clr>
        </p15:guide>
        <p15:guide id="16" pos="4877">
          <p15:clr>
            <a:srgbClr val="A4A3A4"/>
          </p15:clr>
        </p15:guide>
        <p15:guide id="17" pos="3416">
          <p15:clr>
            <a:srgbClr val="A4A3A4"/>
          </p15:clr>
        </p15:guide>
        <p15:guide id="18" pos="7529">
          <p15:clr>
            <a:srgbClr val="A4A3A4"/>
          </p15:clr>
        </p15:guide>
        <p15:guide id="19" pos="3837">
          <p15:clr>
            <a:srgbClr val="A4A3A4"/>
          </p15:clr>
        </p15:guide>
        <p15:guide id="20" pos="346" userDrawn="1">
          <p15:clr>
            <a:srgbClr val="A4A3A4"/>
          </p15:clr>
        </p15:guide>
        <p15:guide id="21" pos="149">
          <p15:clr>
            <a:srgbClr val="A4A3A4"/>
          </p15:clr>
        </p15:guide>
        <p15:guide id="22" pos="6774">
          <p15:clr>
            <a:srgbClr val="A4A3A4"/>
          </p15:clr>
        </p15:guide>
        <p15:guide id="23" pos="6481">
          <p15:clr>
            <a:srgbClr val="A4A3A4"/>
          </p15:clr>
        </p15:guide>
        <p15:guide id="24" pos="6704">
          <p15:clr>
            <a:srgbClr val="A4A3A4"/>
          </p15:clr>
        </p15:guide>
        <p15:guide id="25" pos="3876">
          <p15:clr>
            <a:srgbClr val="A4A3A4"/>
          </p15:clr>
        </p15:guide>
        <p15:guide id="26" pos="7212">
          <p15:clr>
            <a:srgbClr val="A4A3A4"/>
          </p15:clr>
        </p15:guide>
        <p15:guide id="27" pos="1594" userDrawn="1">
          <p15:clr>
            <a:srgbClr val="A4A3A4"/>
          </p15:clr>
        </p15:guide>
        <p15:guide id="28" pos="74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whittingham" initials="k" lastIdx="1" clrIdx="0"/>
  <p:cmAuthor id="1" name="Kevin Whittingham" initials="KW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B8F"/>
    <a:srgbClr val="000000"/>
    <a:srgbClr val="2CACAD"/>
    <a:srgbClr val="8E59A3"/>
    <a:srgbClr val="32373E"/>
    <a:srgbClr val="62459B"/>
    <a:srgbClr val="0F7DC2"/>
    <a:srgbClr val="13AB74"/>
    <a:srgbClr val="CCCDCF"/>
    <a:srgbClr val="C3D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784" autoAdjust="0"/>
  </p:normalViewPr>
  <p:slideViewPr>
    <p:cSldViewPr snapToGrid="0">
      <p:cViewPr>
        <p:scale>
          <a:sx n="100" d="100"/>
          <a:sy n="100" d="100"/>
        </p:scale>
        <p:origin x="852" y="396"/>
      </p:cViewPr>
      <p:guideLst>
        <p:guide orient="horz"/>
        <p:guide/>
        <p:guide orient="horz" pos="1797"/>
        <p:guide orient="horz" pos="3861"/>
        <p:guide orient="horz" pos="3997"/>
        <p:guide orient="horz" pos="731"/>
        <p:guide orient="horz" pos="958"/>
        <p:guide orient="horz" pos="1638"/>
        <p:guide orient="horz" pos="2387"/>
        <p:guide orient="horz" pos="4245"/>
        <p:guide orient="horz" pos="663"/>
        <p:guide orient="horz" pos="527"/>
        <p:guide orient="horz" pos="799"/>
        <p:guide orient="horz" pos="3203"/>
        <p:guide orient="horz" pos="3407"/>
        <p:guide pos="4877"/>
        <p:guide pos="3416"/>
        <p:guide pos="7529"/>
        <p:guide pos="3837"/>
        <p:guide pos="346"/>
        <p:guide pos="149"/>
        <p:guide pos="6774"/>
        <p:guide pos="6481"/>
        <p:guide pos="6704"/>
        <p:guide pos="3876"/>
        <p:guide pos="7212"/>
        <p:guide pos="1594"/>
        <p:guide pos="74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>
        <p:scale>
          <a:sx n="100" d="100"/>
          <a:sy n="100" d="100"/>
        </p:scale>
        <p:origin x="1896" y="6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532869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+mn-lt"/>
              </a:rPr>
              <a:t>Commercial In</a:t>
            </a:r>
            <a:r>
              <a:rPr lang="en-GB" sz="1000" baseline="0" dirty="0" smtClean="0">
                <a:solidFill>
                  <a:schemeClr val="tx1"/>
                </a:solidFill>
                <a:latin typeface="+mn-lt"/>
              </a:rPr>
              <a:t> Confidence</a:t>
            </a:r>
            <a:endParaRPr lang="en-GB" sz="1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599891" y="6188779"/>
            <a:ext cx="194421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6CF861E8-1DE2-4EAB-A8AC-1FF12DFAA780}" type="slidenum">
              <a:rPr lang="en-GB" smtClean="0">
                <a:solidFill>
                  <a:sysClr val="windowText" lastClr="000000"/>
                </a:solidFill>
              </a:rPr>
              <a:pPr algn="ctr"/>
              <a:t>‹#›</a:t>
            </a:fld>
            <a:endParaRPr lang="en-GB" dirty="0">
              <a:solidFill>
                <a:sysClr val="windowText" lastClr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19035" y="6390736"/>
            <a:ext cx="248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i="0" dirty="0" smtClean="0">
                <a:solidFill>
                  <a:srgbClr val="0F4B8F"/>
                </a:solidFill>
                <a:latin typeface="Calibri"/>
                <a:cs typeface="Calibri"/>
              </a:rPr>
              <a:t>blueprism.com</a:t>
            </a:r>
            <a:endParaRPr lang="en-US" b="1" i="0" dirty="0">
              <a:solidFill>
                <a:srgbClr val="0F4B8F"/>
              </a:solidFill>
              <a:latin typeface="Calibri"/>
              <a:cs typeface="Calibri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21" y="6009736"/>
            <a:ext cx="1905000" cy="762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1" y="-17721"/>
            <a:ext cx="9144000" cy="432048"/>
          </a:xfrm>
          <a:prstGeom prst="rect">
            <a:avLst/>
          </a:prstGeom>
          <a:solidFill>
            <a:srgbClr val="0F4B8F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10328" y="21301"/>
            <a:ext cx="7173428" cy="344091"/>
          </a:xfrm>
          <a:prstGeom prst="rect">
            <a:avLst/>
          </a:prstGeom>
        </p:spPr>
        <p:txBody>
          <a:bodyPr vert="horz" lIns="0" tIns="45720" rIns="91440" bIns="45720" rtlCol="0" anchor="ctr" anchorCtr="0"/>
          <a:lstStyle>
            <a:lvl1pPr algn="l">
              <a:defRPr sz="1200"/>
            </a:lvl1pPr>
          </a:lstStyle>
          <a:p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7612020" y="-17721"/>
            <a:ext cx="1305521" cy="423640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/>
            </a:lvl1pPr>
          </a:lstStyle>
          <a:p>
            <a:fld id="{51B21432-30E5-A84E-BBB6-F82578D4E652}" type="datetime1">
              <a:rPr lang="en-GB" smtClean="0">
                <a:solidFill>
                  <a:schemeClr val="bg1"/>
                </a:solidFill>
              </a:rPr>
              <a:t>10/04/2017</a:t>
            </a:fld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790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-1" y="-17721"/>
            <a:ext cx="9144000" cy="432048"/>
          </a:xfrm>
          <a:prstGeom prst="rect">
            <a:avLst/>
          </a:prstGeom>
          <a:solidFill>
            <a:srgbClr val="0F4B8F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53526" y="653753"/>
            <a:ext cx="3136900" cy="1765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30522" y="655881"/>
            <a:ext cx="5493606" cy="5353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Header Placeholder 1"/>
          <p:cNvSpPr>
            <a:spLocks noGrp="1"/>
          </p:cNvSpPr>
          <p:nvPr>
            <p:ph type="hdr" sz="quarter"/>
          </p:nvPr>
        </p:nvSpPr>
        <p:spPr>
          <a:xfrm>
            <a:off x="261018" y="26257"/>
            <a:ext cx="7173429" cy="344091"/>
          </a:xfrm>
          <a:prstGeom prst="rect">
            <a:avLst/>
          </a:prstGeom>
        </p:spPr>
        <p:txBody>
          <a:bodyPr vert="horz" lIns="0" tIns="45720" rIns="91440" bIns="45720" rtlCol="0" anchor="ctr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GB" sz="1400" b="1" dirty="0"/>
          </a:p>
        </p:txBody>
      </p:sp>
      <p:sp>
        <p:nvSpPr>
          <p:cNvPr id="9" name="Date Placeholder 2"/>
          <p:cNvSpPr>
            <a:spLocks noGrp="1"/>
          </p:cNvSpPr>
          <p:nvPr>
            <p:ph type="dt" sz="quarter" idx="1"/>
          </p:nvPr>
        </p:nvSpPr>
        <p:spPr>
          <a:xfrm>
            <a:off x="7571907" y="22473"/>
            <a:ext cx="1305521" cy="344091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8510619-CCE7-AF4F-A395-36BFAEF1FF5B}" type="datetime1">
              <a:rPr lang="en-GB" smtClean="0"/>
              <a:pPr/>
              <a:t>10/04/2017</a:t>
            </a:fld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6532869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+mn-lt"/>
              </a:rPr>
              <a:t>Commercial In</a:t>
            </a:r>
            <a:r>
              <a:rPr lang="en-GB" sz="1000" baseline="0" dirty="0" smtClean="0">
                <a:solidFill>
                  <a:schemeClr val="tx1"/>
                </a:solidFill>
                <a:latin typeface="+mn-lt"/>
              </a:rPr>
              <a:t> Confidence</a:t>
            </a:r>
            <a:endParaRPr lang="en-GB" sz="1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3599891" y="6188779"/>
            <a:ext cx="194421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6CF861E8-1DE2-4EAB-A8AC-1FF12DFAA780}" type="slidenum">
              <a:rPr lang="en-GB" smtClean="0">
                <a:solidFill>
                  <a:sysClr val="windowText" lastClr="000000"/>
                </a:solidFill>
              </a:rPr>
              <a:pPr algn="ctr"/>
              <a:t>‹#›</a:t>
            </a:fld>
            <a:endParaRPr lang="en-GB" dirty="0">
              <a:solidFill>
                <a:sysClr val="windowText" lastClr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19035" y="6390736"/>
            <a:ext cx="248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i="0" dirty="0" smtClean="0">
                <a:solidFill>
                  <a:srgbClr val="0F4B8F"/>
                </a:solidFill>
                <a:latin typeface="Calibri"/>
                <a:cs typeface="Calibri"/>
              </a:rPr>
              <a:t>blueprism.com</a:t>
            </a:r>
            <a:endParaRPr lang="en-US" b="1" i="0" dirty="0">
              <a:solidFill>
                <a:srgbClr val="0F4B8F"/>
              </a:solidFill>
              <a:latin typeface="Calibri"/>
              <a:cs typeface="Calibri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21" y="6009736"/>
            <a:ext cx="1905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7945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8"/>
          <a:stretch/>
        </p:blipFill>
        <p:spPr>
          <a:xfrm>
            <a:off x="0" y="-1"/>
            <a:ext cx="12188824" cy="6357933"/>
          </a:xfrm>
          <a:prstGeom prst="rect">
            <a:avLst/>
          </a:prstGeom>
        </p:spPr>
      </p:pic>
      <p:sp>
        <p:nvSpPr>
          <p:cNvPr id="19" name="Title 9"/>
          <p:cNvSpPr>
            <a:spLocks noGrp="1"/>
          </p:cNvSpPr>
          <p:nvPr>
            <p:ph type="title" hasCustomPrompt="1"/>
          </p:nvPr>
        </p:nvSpPr>
        <p:spPr>
          <a:xfrm>
            <a:off x="320303" y="978408"/>
            <a:ext cx="11548219" cy="169790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0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r>
              <a:rPr lang="en-GB" dirty="0" smtClean="0"/>
              <a:t>Click to edit Title</a:t>
            </a:r>
            <a:endParaRPr lang="en-GB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0303" y="2825496"/>
            <a:ext cx="11548219" cy="26940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0" i="0">
                <a:solidFill>
                  <a:srgbClr val="FFFFFF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smtClean="0"/>
              <a:t>Click to edit sub title</a:t>
            </a:r>
            <a:endParaRPr lang="en-US" dirty="0"/>
          </a:p>
        </p:txBody>
      </p:sp>
      <p:sp>
        <p:nvSpPr>
          <p:cNvPr id="21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9218343" y="6325442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fld id="{F3027E8A-8089-874A-B94B-79D229332F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8969984" y="6587262"/>
            <a:ext cx="3097059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sz="800" b="0" i="0" dirty="0" smtClean="0">
                <a:solidFill>
                  <a:schemeClr val="bg1"/>
                </a:solidFill>
                <a:latin typeface="Calibri Light"/>
                <a:cs typeface="Calibri Light"/>
              </a:rPr>
              <a:t>Commercial In</a:t>
            </a:r>
            <a:r>
              <a:rPr lang="en-GB" sz="800" b="0" i="0" baseline="0" dirty="0" smtClean="0">
                <a:solidFill>
                  <a:schemeClr val="bg1"/>
                </a:solidFill>
                <a:latin typeface="Calibri Light"/>
                <a:cs typeface="Calibri Light"/>
              </a:rPr>
              <a:t> Confidence</a:t>
            </a:r>
            <a:endParaRPr lang="en-GB" sz="800" b="0" i="0" dirty="0">
              <a:solidFill>
                <a:schemeClr val="bg1"/>
              </a:solidFill>
              <a:latin typeface="Calibri Light"/>
              <a:cs typeface="Calibri Light"/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0" y="5429955"/>
            <a:ext cx="1218671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288000" tIns="270000" rIns="288000" bIns="270000" rtlCol="0">
            <a:spAutoFit/>
          </a:bodyPr>
          <a:lstStyle/>
          <a:p>
            <a:pPr algn="ctr"/>
            <a:endParaRPr lang="en-GB" sz="1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5" name="Isosceles Triangle 24"/>
          <p:cNvSpPr/>
          <p:nvPr userDrawn="1"/>
        </p:nvSpPr>
        <p:spPr>
          <a:xfrm>
            <a:off x="25401" y="5302738"/>
            <a:ext cx="558340" cy="303446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 userDrawn="1"/>
        </p:nvSpPr>
        <p:spPr>
          <a:xfrm>
            <a:off x="9431875" y="6206070"/>
            <a:ext cx="248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i="0" dirty="0" smtClean="0">
                <a:solidFill>
                  <a:srgbClr val="0F4B8F"/>
                </a:solidFill>
                <a:latin typeface="Calibri"/>
                <a:cs typeface="Calibri"/>
              </a:rPr>
              <a:t>blueprism.com</a:t>
            </a:r>
            <a:endParaRPr lang="en-US" b="1" i="0" dirty="0">
              <a:solidFill>
                <a:srgbClr val="0F4B8F"/>
              </a:solidFill>
              <a:latin typeface="Calibri"/>
              <a:cs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71" y="5813402"/>
            <a:ext cx="1905000" cy="762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88" y="5928916"/>
            <a:ext cx="2962235" cy="53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75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027E8A-8089-874A-B94B-79D229332F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Isosceles Triangle 11"/>
          <p:cNvSpPr/>
          <p:nvPr userDrawn="1"/>
        </p:nvSpPr>
        <p:spPr>
          <a:xfrm rot="10800000">
            <a:off x="5698516" y="362566"/>
            <a:ext cx="794968" cy="432048"/>
          </a:xfrm>
          <a:prstGeom prst="triangle">
            <a:avLst/>
          </a:prstGeom>
          <a:solidFill>
            <a:srgbClr val="0F4B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115" y="0"/>
            <a:ext cx="12186710" cy="648000"/>
          </a:xfrm>
          <a:prstGeom prst="rect">
            <a:avLst/>
          </a:prstGeom>
          <a:solidFill>
            <a:srgbClr val="0F4B8F"/>
          </a:solidFill>
          <a:ln>
            <a:noFill/>
          </a:ln>
        </p:spPr>
        <p:txBody>
          <a:bodyPr wrap="square" lIns="288000" tIns="270000" rIns="288000" bIns="270000" rtlCol="0">
            <a:normAutofit fontScale="47500" lnSpcReduction="20000"/>
          </a:bodyPr>
          <a:lstStyle/>
          <a:p>
            <a:pPr algn="ctr"/>
            <a:endParaRPr lang="en-GB" sz="1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" y="1"/>
            <a:ext cx="1218671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93724" y="942975"/>
            <a:ext cx="11001375" cy="5382467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0F4B8F"/>
              </a:buClr>
              <a:buFont typeface="Arial" panose="020B0604020202020204" pitchFamily="34" charset="0"/>
              <a:buChar char="•"/>
              <a:defRPr sz="2400">
                <a:latin typeface="+mn-lt"/>
              </a:defRPr>
            </a:lvl1pPr>
            <a:lvl2pPr>
              <a:buClr>
                <a:srgbClr val="0F4B8F"/>
              </a:buClr>
              <a:defRPr sz="2200"/>
            </a:lvl2pPr>
            <a:lvl3pPr>
              <a:buClr>
                <a:srgbClr val="0F4B8F"/>
              </a:buClr>
              <a:defRPr sz="2200"/>
            </a:lvl3pPr>
            <a:lvl4pPr>
              <a:buClr>
                <a:srgbClr val="0F4B8F"/>
              </a:buClr>
              <a:defRPr sz="1800"/>
            </a:lvl4pPr>
            <a:lvl5pPr>
              <a:buClr>
                <a:srgbClr val="0F4B8F"/>
              </a:buCl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656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Numbere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027E8A-8089-874A-B94B-79D229332F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Isosceles Triangle 11"/>
          <p:cNvSpPr/>
          <p:nvPr userDrawn="1"/>
        </p:nvSpPr>
        <p:spPr>
          <a:xfrm rot="10800000">
            <a:off x="5698516" y="362566"/>
            <a:ext cx="794968" cy="432048"/>
          </a:xfrm>
          <a:prstGeom prst="triangle">
            <a:avLst/>
          </a:prstGeom>
          <a:solidFill>
            <a:srgbClr val="0F4B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115" y="0"/>
            <a:ext cx="12186710" cy="648000"/>
          </a:xfrm>
          <a:prstGeom prst="rect">
            <a:avLst/>
          </a:prstGeom>
          <a:solidFill>
            <a:srgbClr val="0F4B8F"/>
          </a:solidFill>
          <a:ln>
            <a:noFill/>
          </a:ln>
        </p:spPr>
        <p:txBody>
          <a:bodyPr wrap="square" lIns="288000" tIns="270000" rIns="288000" bIns="270000" rtlCol="0">
            <a:normAutofit fontScale="47500" lnSpcReduction="20000"/>
          </a:bodyPr>
          <a:lstStyle/>
          <a:p>
            <a:pPr algn="ctr"/>
            <a:endParaRPr lang="en-GB" sz="1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" y="1"/>
            <a:ext cx="1218671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93724" y="942975"/>
            <a:ext cx="11001375" cy="5382467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0F4B8F"/>
              </a:buClr>
              <a:buFont typeface="+mj-lt"/>
              <a:buAutoNum type="arabicPeriod"/>
              <a:defRPr sz="2400">
                <a:latin typeface="+mn-lt"/>
              </a:defRPr>
            </a:lvl1pPr>
            <a:lvl2pPr>
              <a:buClr>
                <a:srgbClr val="0F4B8F"/>
              </a:buClr>
              <a:defRPr sz="2200"/>
            </a:lvl2pPr>
            <a:lvl3pPr>
              <a:buClr>
                <a:srgbClr val="0F4B8F"/>
              </a:buClr>
              <a:defRPr sz="2200"/>
            </a:lvl3pPr>
            <a:lvl4pPr>
              <a:buClr>
                <a:srgbClr val="0F4B8F"/>
              </a:buClr>
              <a:defRPr sz="1800"/>
            </a:lvl4pPr>
            <a:lvl5pPr>
              <a:buClr>
                <a:srgbClr val="0F4B8F"/>
              </a:buCl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515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ext wOptional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027E8A-8089-874A-B94B-79D229332F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Isosceles Triangle 11"/>
          <p:cNvSpPr/>
          <p:nvPr userDrawn="1"/>
        </p:nvSpPr>
        <p:spPr>
          <a:xfrm rot="10800000">
            <a:off x="5698516" y="362566"/>
            <a:ext cx="794968" cy="432048"/>
          </a:xfrm>
          <a:prstGeom prst="triangle">
            <a:avLst/>
          </a:prstGeom>
          <a:solidFill>
            <a:srgbClr val="0F4B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115" y="0"/>
            <a:ext cx="12186710" cy="648000"/>
          </a:xfrm>
          <a:prstGeom prst="rect">
            <a:avLst/>
          </a:prstGeom>
          <a:solidFill>
            <a:srgbClr val="0F4B8F"/>
          </a:solidFill>
          <a:ln>
            <a:noFill/>
          </a:ln>
        </p:spPr>
        <p:txBody>
          <a:bodyPr wrap="square" lIns="288000" tIns="270000" rIns="288000" bIns="270000" rtlCol="0">
            <a:normAutofit fontScale="47500" lnSpcReduction="20000"/>
          </a:bodyPr>
          <a:lstStyle/>
          <a:p>
            <a:pPr algn="ctr"/>
            <a:endParaRPr lang="en-GB" sz="1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" y="1"/>
            <a:ext cx="1218671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93724" y="942975"/>
            <a:ext cx="11001375" cy="5382467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F4B8F"/>
              </a:buClr>
              <a:buFont typeface="+mj-lt"/>
              <a:buNone/>
              <a:defRPr sz="2400">
                <a:latin typeface="+mn-lt"/>
              </a:defRPr>
            </a:lvl1pPr>
            <a:lvl2pPr marL="742950" indent="-285750">
              <a:buClr>
                <a:srgbClr val="0F4B8F"/>
              </a:buClr>
              <a:buFont typeface="Arial" panose="020B0604020202020204" pitchFamily="34" charset="0"/>
              <a:buChar char="•"/>
              <a:defRPr sz="2200"/>
            </a:lvl2pPr>
            <a:lvl3pPr>
              <a:buClr>
                <a:srgbClr val="0F4B8F"/>
              </a:buClr>
              <a:defRPr sz="2200"/>
            </a:lvl3pPr>
            <a:lvl4pPr>
              <a:buClr>
                <a:srgbClr val="0F4B8F"/>
              </a:buClr>
              <a:defRPr sz="1800"/>
            </a:lvl4pPr>
            <a:lvl5pPr>
              <a:buClr>
                <a:srgbClr val="0F4B8F"/>
              </a:buCl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14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027E8A-8089-874A-B94B-79D229332F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Isosceles Triangle 11"/>
          <p:cNvSpPr/>
          <p:nvPr userDrawn="1"/>
        </p:nvSpPr>
        <p:spPr>
          <a:xfrm rot="10800000">
            <a:off x="5698516" y="362566"/>
            <a:ext cx="794968" cy="432048"/>
          </a:xfrm>
          <a:prstGeom prst="triangle">
            <a:avLst/>
          </a:prstGeom>
          <a:solidFill>
            <a:srgbClr val="0F4B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115" y="0"/>
            <a:ext cx="12186710" cy="648000"/>
          </a:xfrm>
          <a:prstGeom prst="rect">
            <a:avLst/>
          </a:prstGeom>
          <a:solidFill>
            <a:srgbClr val="0F4B8F"/>
          </a:solidFill>
          <a:ln>
            <a:noFill/>
          </a:ln>
        </p:spPr>
        <p:txBody>
          <a:bodyPr wrap="square" lIns="288000" tIns="270000" rIns="288000" bIns="270000" rtlCol="0">
            <a:normAutofit fontScale="47500" lnSpcReduction="20000"/>
          </a:bodyPr>
          <a:lstStyle/>
          <a:p>
            <a:pPr algn="ctr"/>
            <a:endParaRPr lang="en-GB" sz="1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" y="1"/>
            <a:ext cx="1218671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33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72189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09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8991"/>
            <a:ext cx="12188825" cy="674404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8991"/>
            <a:ext cx="12188825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62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4" cy="685621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7E8A-8089-874A-B94B-79D229332F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9"/>
          <p:cNvSpPr>
            <a:spLocks noGrp="1"/>
          </p:cNvSpPr>
          <p:nvPr>
            <p:ph type="title"/>
          </p:nvPr>
        </p:nvSpPr>
        <p:spPr>
          <a:xfrm>
            <a:off x="320303" y="1468325"/>
            <a:ext cx="11548219" cy="169790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 b="0" i="0">
                <a:solidFill>
                  <a:srgbClr val="FFFFFF"/>
                </a:solidFill>
                <a:latin typeface="Calibri Light"/>
                <a:cs typeface="Calibri Ligh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0"/>
            <a:ext cx="12186710" cy="791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288000" tIns="270000" rIns="288000" bIns="270000" rtlCol="0">
            <a:spAutoFit/>
          </a:bodyPr>
          <a:lstStyle/>
          <a:p>
            <a:pPr algn="ctr"/>
            <a:endParaRPr lang="en-GB" sz="1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20303" y="3310246"/>
            <a:ext cx="11548219" cy="269407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 b="0" i="0">
                <a:solidFill>
                  <a:srgbClr val="FFFFFF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2686922" y="6020208"/>
            <a:ext cx="68149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FFFFFF"/>
                </a:solidFill>
                <a:latin typeface="Calibri"/>
                <a:cs typeface="Calibri"/>
              </a:rPr>
              <a:t>®Blue Prism is a registered trademark of Blue Prism Limited</a:t>
            </a:r>
            <a:endParaRPr lang="en-GB" sz="12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8969984" y="6587262"/>
            <a:ext cx="3097059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sz="800" b="0" i="0" dirty="0" smtClean="0">
                <a:solidFill>
                  <a:schemeClr val="bg1"/>
                </a:solidFill>
                <a:latin typeface="Calibri"/>
                <a:cs typeface="Calibri"/>
              </a:rPr>
              <a:t>Commercial In</a:t>
            </a:r>
            <a:r>
              <a:rPr lang="en-GB" sz="800" b="0" i="0" baseline="0" dirty="0" smtClean="0">
                <a:solidFill>
                  <a:schemeClr val="bg1"/>
                </a:solidFill>
                <a:latin typeface="Calibri"/>
                <a:cs typeface="Calibri"/>
              </a:rPr>
              <a:t> Confidence</a:t>
            </a:r>
            <a:endParaRPr lang="en-GB" sz="800" b="0" i="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6" name="Isosceles Triangle 15"/>
          <p:cNvSpPr/>
          <p:nvPr userDrawn="1"/>
        </p:nvSpPr>
        <p:spPr>
          <a:xfrm rot="10800000">
            <a:off x="5698516" y="514966"/>
            <a:ext cx="794968" cy="432048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21" y="16667"/>
            <a:ext cx="1905000" cy="762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378" y="133953"/>
            <a:ext cx="2962235" cy="53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gacy Content: Title (Text)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0800000">
            <a:off x="5698516" y="362566"/>
            <a:ext cx="794968" cy="432048"/>
          </a:xfrm>
          <a:prstGeom prst="triangle">
            <a:avLst/>
          </a:prstGeom>
          <a:solidFill>
            <a:srgbClr val="0F4B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0"/>
            <a:ext cx="12186710" cy="648000"/>
          </a:xfrm>
          <a:prstGeom prst="rect">
            <a:avLst/>
          </a:prstGeom>
          <a:solidFill>
            <a:srgbClr val="0F4B8F"/>
          </a:solidFill>
          <a:ln>
            <a:noFill/>
          </a:ln>
        </p:spPr>
        <p:txBody>
          <a:bodyPr wrap="square" lIns="288000" tIns="270000" rIns="288000" bIns="270000" rtlCol="0">
            <a:spAutoFit/>
          </a:bodyPr>
          <a:lstStyle/>
          <a:p>
            <a:pPr algn="ctr"/>
            <a:endParaRPr lang="en-GB" sz="1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063"/>
            <a:fld id="{F3027E8A-8089-874A-B94B-79D229332FD1}" type="slidenum">
              <a:rPr lang="en-US" smtClean="0"/>
              <a:pPr defTabSz="457063"/>
              <a:t>‹#›</a:t>
            </a:fld>
            <a:endParaRPr lang="en-US" dirty="0"/>
          </a:p>
        </p:txBody>
      </p:sp>
      <p:sp>
        <p:nvSpPr>
          <p:cNvPr id="4" name="Slide Number Placeholder 18"/>
          <p:cNvSpPr txBox="1">
            <a:spLocks/>
          </p:cNvSpPr>
          <p:nvPr userDrawn="1"/>
        </p:nvSpPr>
        <p:spPr>
          <a:xfrm>
            <a:off x="9218343" y="6325445"/>
            <a:ext cx="2844059" cy="365125"/>
          </a:xfrm>
          <a:prstGeom prst="rect">
            <a:avLst/>
          </a:prstGeom>
        </p:spPr>
        <p:txBody>
          <a:bodyPr vert="horz" lIns="91416" tIns="45708" rIns="91416" bIns="45708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i="0" kern="1200">
                <a:solidFill>
                  <a:srgbClr val="32373E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027E8A-8089-874A-B94B-79D229332FD1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115" y="0"/>
            <a:ext cx="12188825" cy="6480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ctr">
              <a:defRPr sz="32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dirty="0" smtClean="0"/>
              <a:t>Legacy Slide Layout: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17527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8969984" y="6587262"/>
            <a:ext cx="3097059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sz="800" b="0" i="0" dirty="0" smtClean="0">
                <a:solidFill>
                  <a:srgbClr val="32373E"/>
                </a:solidFill>
                <a:latin typeface="Calibri"/>
                <a:cs typeface="Calibri"/>
              </a:rPr>
              <a:t>Commercial In</a:t>
            </a:r>
            <a:r>
              <a:rPr lang="en-GB" sz="800" b="0" i="0" baseline="0" dirty="0" smtClean="0">
                <a:solidFill>
                  <a:srgbClr val="32373E"/>
                </a:solidFill>
                <a:latin typeface="Calibri"/>
                <a:cs typeface="Calibri"/>
              </a:rPr>
              <a:t> Confidence</a:t>
            </a:r>
            <a:endParaRPr lang="en-GB" sz="800" b="0" i="0" dirty="0">
              <a:solidFill>
                <a:srgbClr val="32373E"/>
              </a:solidFill>
              <a:latin typeface="Calibri"/>
              <a:cs typeface="Calibri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9218343" y="6325442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rgbClr val="32373E"/>
                </a:solidFill>
                <a:latin typeface="Calibri"/>
                <a:cs typeface="Calibri"/>
              </a:defRPr>
            </a:lvl1pPr>
          </a:lstStyle>
          <a:p>
            <a:fld id="{F3027E8A-8089-874A-B94B-79D229332FD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BluePrism_Logo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4" y="6464808"/>
            <a:ext cx="1244904" cy="2834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715" y="6461125"/>
            <a:ext cx="1717807" cy="2827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9" r:id="rId2"/>
    <p:sldLayoutId id="2147483677" r:id="rId3"/>
    <p:sldLayoutId id="2147483678" r:id="rId4"/>
    <p:sldLayoutId id="2147483656" r:id="rId5"/>
    <p:sldLayoutId id="2147483675" r:id="rId6"/>
    <p:sldLayoutId id="2147483676" r:id="rId7"/>
    <p:sldLayoutId id="2147483663" r:id="rId8"/>
    <p:sldLayoutId id="2147483674" r:id="rId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400" b="0" i="0" kern="1200">
          <a:solidFill>
            <a:srgbClr val="32373E"/>
          </a:solidFill>
          <a:latin typeface="Calibri Light"/>
          <a:ea typeface="+mj-ea"/>
          <a:cs typeface="Calibri Ligh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2200" b="0" i="0" kern="1200">
          <a:solidFill>
            <a:schemeClr val="tx1"/>
          </a:solidFill>
          <a:latin typeface="Calibri Light"/>
          <a:ea typeface="+mn-ea"/>
          <a:cs typeface="Calibri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8" name="Straight Connector 177"/>
          <p:cNvCxnSpPr/>
          <p:nvPr/>
        </p:nvCxnSpPr>
        <p:spPr>
          <a:xfrm>
            <a:off x="2170107" y="696010"/>
            <a:ext cx="0" cy="5277120"/>
          </a:xfrm>
          <a:prstGeom prst="line">
            <a:avLst/>
          </a:prstGeom>
          <a:ln>
            <a:solidFill>
              <a:srgbClr val="C3DEF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814444" y="2491103"/>
            <a:ext cx="0" cy="329436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96" name="Group 64"/>
          <p:cNvGrpSpPr/>
          <p:nvPr/>
        </p:nvGrpSpPr>
        <p:grpSpPr>
          <a:xfrm>
            <a:off x="9218431" y="5025149"/>
            <a:ext cx="2108462" cy="694820"/>
            <a:chOff x="-4737" y="1222012"/>
            <a:chExt cx="2320379" cy="550803"/>
          </a:xfrm>
        </p:grpSpPr>
        <p:sp>
          <p:nvSpPr>
            <p:cNvPr id="97" name="Right Arrow 96"/>
            <p:cNvSpPr/>
            <p:nvPr/>
          </p:nvSpPr>
          <p:spPr>
            <a:xfrm>
              <a:off x="21119" y="1222012"/>
              <a:ext cx="2294523" cy="550803"/>
            </a:xfrm>
            <a:prstGeom prst="rightArrow">
              <a:avLst/>
            </a:prstGeom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-4737" y="1354363"/>
              <a:ext cx="2249067" cy="31717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GB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Smoke Testing – environment, VMs &amp; robot IDs</a:t>
              </a:r>
            </a:p>
          </p:txBody>
        </p:sp>
      </p:grpSp>
      <p:grpSp>
        <p:nvGrpSpPr>
          <p:cNvPr id="10" name="Group 84"/>
          <p:cNvGrpSpPr/>
          <p:nvPr/>
        </p:nvGrpSpPr>
        <p:grpSpPr>
          <a:xfrm>
            <a:off x="2564733" y="1125728"/>
            <a:ext cx="1317860" cy="694820"/>
            <a:chOff x="179512" y="1222012"/>
            <a:chExt cx="2249067" cy="550803"/>
          </a:xfrm>
          <a:effectLst/>
        </p:grpSpPr>
        <p:sp>
          <p:nvSpPr>
            <p:cNvPr id="86" name="Right Arrow 85"/>
            <p:cNvSpPr/>
            <p:nvPr/>
          </p:nvSpPr>
          <p:spPr>
            <a:xfrm>
              <a:off x="203622" y="1222012"/>
              <a:ext cx="2112020" cy="550803"/>
            </a:xfrm>
            <a:prstGeom prst="rightArrow">
              <a:avLst/>
            </a:prstGeom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79512" y="1336177"/>
              <a:ext cx="2249067" cy="31717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1000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Project </a:t>
              </a:r>
            </a:p>
            <a:p>
              <a:r>
                <a:rPr lang="en-GB" sz="1000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Planning</a:t>
              </a:r>
            </a:p>
          </p:txBody>
        </p:sp>
      </p:grpSp>
      <p:sp>
        <p:nvSpPr>
          <p:cNvPr id="93" name="Rectangle 92"/>
          <p:cNvSpPr/>
          <p:nvPr/>
        </p:nvSpPr>
        <p:spPr>
          <a:xfrm>
            <a:off x="1618364" y="6065326"/>
            <a:ext cx="11255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Checkpoint 1</a:t>
            </a:r>
          </a:p>
        </p:txBody>
      </p:sp>
      <p:grpSp>
        <p:nvGrpSpPr>
          <p:cNvPr id="136" name="Group 84"/>
          <p:cNvGrpSpPr/>
          <p:nvPr/>
        </p:nvGrpSpPr>
        <p:grpSpPr>
          <a:xfrm>
            <a:off x="752979" y="658849"/>
            <a:ext cx="1371416" cy="694820"/>
            <a:chOff x="179512" y="1222012"/>
            <a:chExt cx="2249067" cy="550803"/>
          </a:xfrm>
          <a:effectLst/>
        </p:grpSpPr>
        <p:sp>
          <p:nvSpPr>
            <p:cNvPr id="137" name="Right Arrow 136"/>
            <p:cNvSpPr/>
            <p:nvPr/>
          </p:nvSpPr>
          <p:spPr>
            <a:xfrm>
              <a:off x="203622" y="1222012"/>
              <a:ext cx="2112020" cy="550803"/>
            </a:xfrm>
            <a:prstGeom prst="rightArrow">
              <a:avLst/>
            </a:prstGeom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179512" y="1336177"/>
              <a:ext cx="2249067" cy="31717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Commercials</a:t>
              </a:r>
            </a:p>
            <a:p>
              <a:r>
                <a:rPr lang="en-US" sz="1000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Scope agreed</a:t>
              </a:r>
              <a:endParaRPr lang="en-GB" sz="1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077416" y="2007367"/>
            <a:ext cx="2242450" cy="694820"/>
            <a:chOff x="2288684" y="1750192"/>
            <a:chExt cx="1385325" cy="694820"/>
          </a:xfrm>
        </p:grpSpPr>
        <p:sp>
          <p:nvSpPr>
            <p:cNvPr id="80" name="Right Arrow 79"/>
            <p:cNvSpPr/>
            <p:nvPr/>
          </p:nvSpPr>
          <p:spPr>
            <a:xfrm>
              <a:off x="2288684" y="1750192"/>
              <a:ext cx="1385325" cy="69482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2314692" y="1972051"/>
              <a:ext cx="1177480" cy="2462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VMs, App Server &amp; SQL Server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6645392" y="2412646"/>
            <a:ext cx="1396987" cy="1434917"/>
            <a:chOff x="4141904" y="2327581"/>
            <a:chExt cx="1396987" cy="1434917"/>
          </a:xfrm>
        </p:grpSpPr>
        <p:grpSp>
          <p:nvGrpSpPr>
            <p:cNvPr id="8" name="Group 81"/>
            <p:cNvGrpSpPr/>
            <p:nvPr/>
          </p:nvGrpSpPr>
          <p:grpSpPr>
            <a:xfrm>
              <a:off x="4144617" y="3067678"/>
              <a:ext cx="1394274" cy="694820"/>
              <a:chOff x="203622" y="1314731"/>
              <a:chExt cx="2112020" cy="550803"/>
            </a:xfrm>
          </p:grpSpPr>
          <p:sp>
            <p:nvSpPr>
              <p:cNvPr id="83" name="Right Arrow 82"/>
              <p:cNvSpPr/>
              <p:nvPr/>
            </p:nvSpPr>
            <p:spPr>
              <a:xfrm>
                <a:off x="203622" y="1314731"/>
                <a:ext cx="2112020" cy="550803"/>
              </a:xfrm>
              <a:prstGeom prst="rightArrow">
                <a:avLst/>
              </a:prstGeom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244832" y="1442637"/>
                <a:ext cx="1916216" cy="317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>
                    <a:solidFill>
                      <a:schemeClr val="bg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Source Application Software installed</a:t>
                </a:r>
              </a:p>
            </p:txBody>
          </p:sp>
        </p:grpSp>
        <p:grpSp>
          <p:nvGrpSpPr>
            <p:cNvPr id="135" name="Group 81"/>
            <p:cNvGrpSpPr/>
            <p:nvPr/>
          </p:nvGrpSpPr>
          <p:grpSpPr>
            <a:xfrm>
              <a:off x="4141904" y="2327581"/>
              <a:ext cx="1394274" cy="694820"/>
              <a:chOff x="203622" y="1306302"/>
              <a:chExt cx="2112020" cy="550803"/>
            </a:xfrm>
          </p:grpSpPr>
          <p:sp>
            <p:nvSpPr>
              <p:cNvPr id="140" name="Right Arrow 139"/>
              <p:cNvSpPr/>
              <p:nvPr/>
            </p:nvSpPr>
            <p:spPr>
              <a:xfrm>
                <a:off x="203622" y="1306302"/>
                <a:ext cx="2112020" cy="550803"/>
              </a:xfrm>
              <a:prstGeom prst="rightArrow">
                <a:avLst/>
              </a:prstGeom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244832" y="1425781"/>
                <a:ext cx="1916216" cy="317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000" dirty="0">
                    <a:solidFill>
                      <a:schemeClr val="bg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Blue Prism installed and configured</a:t>
                </a:r>
              </a:p>
            </p:txBody>
          </p:sp>
        </p:grpSp>
      </p:grpSp>
      <p:sp>
        <p:nvSpPr>
          <p:cNvPr id="147" name="Right Arrow 146"/>
          <p:cNvSpPr/>
          <p:nvPr/>
        </p:nvSpPr>
        <p:spPr>
          <a:xfrm>
            <a:off x="4076131" y="4392748"/>
            <a:ext cx="1398383" cy="601389"/>
          </a:xfrm>
          <a:prstGeom prst="rightArrow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Robot Win IDs requested</a:t>
            </a:r>
            <a:endParaRPr lang="en-GB" sz="10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0" name="Right Arrow 149"/>
          <p:cNvSpPr/>
          <p:nvPr/>
        </p:nvSpPr>
        <p:spPr>
          <a:xfrm>
            <a:off x="7001623" y="4374142"/>
            <a:ext cx="1421922" cy="601389"/>
          </a:xfrm>
          <a:prstGeom prst="rightArrow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Robot App Access requested</a:t>
            </a:r>
            <a:endParaRPr lang="en-GB" sz="10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1" name="Right Arrow 150"/>
          <p:cNvSpPr/>
          <p:nvPr/>
        </p:nvSpPr>
        <p:spPr>
          <a:xfrm>
            <a:off x="5547767" y="4374143"/>
            <a:ext cx="1377435" cy="601389"/>
          </a:xfrm>
          <a:prstGeom prst="rightArrow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Robot Win IDs assigned</a:t>
            </a:r>
            <a:endParaRPr lang="en-GB" sz="10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2" name="Right Arrow 151"/>
          <p:cNvSpPr/>
          <p:nvPr/>
        </p:nvSpPr>
        <p:spPr>
          <a:xfrm>
            <a:off x="8494342" y="4369752"/>
            <a:ext cx="1421922" cy="601389"/>
          </a:xfrm>
          <a:prstGeom prst="rightArrow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Robot App Access assigned</a:t>
            </a:r>
            <a:endParaRPr lang="en-GB" sz="10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648825" y="5553432"/>
            <a:ext cx="1032723" cy="1128211"/>
            <a:chOff x="7146814" y="5315307"/>
            <a:chExt cx="1032723" cy="1128211"/>
          </a:xfrm>
          <a:effectLst/>
        </p:grpSpPr>
        <p:sp>
          <p:nvSpPr>
            <p:cNvPr id="117" name="Rectangle 116"/>
            <p:cNvSpPr/>
            <p:nvPr/>
          </p:nvSpPr>
          <p:spPr>
            <a:xfrm>
              <a:off x="7146814" y="5843354"/>
              <a:ext cx="1032723" cy="600164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11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Process SME and/or BP Controller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V="1">
              <a:off x="7659098" y="5315307"/>
              <a:ext cx="1965" cy="566685"/>
            </a:xfrm>
            <a:prstGeom prst="straightConnector1">
              <a:avLst/>
            </a:prstGeom>
            <a:ln w="12700">
              <a:solidFill>
                <a:schemeClr val="accent5"/>
              </a:solidFill>
              <a:prstDash val="dash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Straight Arrow Connector 18"/>
          <p:cNvCxnSpPr>
            <a:stCxn id="101" idx="2"/>
          </p:cNvCxnSpPr>
          <p:nvPr/>
        </p:nvCxnSpPr>
        <p:spPr>
          <a:xfrm>
            <a:off x="4797741" y="1612983"/>
            <a:ext cx="2819" cy="56513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19" idx="2"/>
          </p:cNvCxnSpPr>
          <p:nvPr/>
        </p:nvCxnSpPr>
        <p:spPr>
          <a:xfrm flipH="1">
            <a:off x="10169659" y="4867234"/>
            <a:ext cx="4665" cy="324688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12" idx="2"/>
            <a:endCxn id="112" idx="2"/>
          </p:cNvCxnSpPr>
          <p:nvPr/>
        </p:nvCxnSpPr>
        <p:spPr>
          <a:xfrm>
            <a:off x="7117643" y="1538172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2" name="Right Brace 141"/>
          <p:cNvSpPr/>
          <p:nvPr/>
        </p:nvSpPr>
        <p:spPr>
          <a:xfrm>
            <a:off x="3792175" y="2538918"/>
            <a:ext cx="170345" cy="1308645"/>
          </a:xfrm>
          <a:prstGeom prst="rightBrace">
            <a:avLst/>
          </a:prstGeom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1627736" y="2575255"/>
            <a:ext cx="2019981" cy="321034"/>
            <a:chOff x="4129759" y="958546"/>
            <a:chExt cx="2019981" cy="395123"/>
          </a:xfrm>
        </p:grpSpPr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72" name="TextBox 71"/>
            <p:cNvSpPr txBox="1"/>
            <p:nvPr/>
          </p:nvSpPr>
          <p:spPr>
            <a:xfrm>
              <a:off x="4494524" y="1022061"/>
              <a:ext cx="1655216" cy="303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Infrastructure Overview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627737" y="2979281"/>
            <a:ext cx="2040399" cy="321034"/>
            <a:chOff x="4129759" y="958546"/>
            <a:chExt cx="2040399" cy="39512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/>
          </p:nvSpPr>
          <p:spPr>
            <a:xfrm>
              <a:off x="4494319" y="970712"/>
              <a:ext cx="1675839" cy="303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Deployment Options </a:t>
              </a:r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POC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630131" y="3379257"/>
            <a:ext cx="2355189" cy="329795"/>
            <a:chOff x="4129759" y="947764"/>
            <a:chExt cx="2355189" cy="405905"/>
          </a:xfrm>
        </p:grpSpPr>
        <p:pic>
          <p:nvPicPr>
            <p:cNvPr id="76" name="Picture 7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77" name="TextBox 76"/>
            <p:cNvSpPr txBox="1"/>
            <p:nvPr/>
          </p:nvSpPr>
          <p:spPr>
            <a:xfrm>
              <a:off x="4504814" y="947764"/>
              <a:ext cx="1980134" cy="303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How </a:t>
              </a:r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Applications Are </a:t>
              </a:r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Automated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4595958" y="1291948"/>
            <a:ext cx="2628758" cy="321035"/>
            <a:chOff x="4129759" y="958546"/>
            <a:chExt cx="2628758" cy="395123"/>
          </a:xfrm>
        </p:grpSpPr>
        <p:pic>
          <p:nvPicPr>
            <p:cNvPr id="101" name="Picture 10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102" name="TextBox 101"/>
            <p:cNvSpPr txBox="1"/>
            <p:nvPr/>
          </p:nvSpPr>
          <p:spPr>
            <a:xfrm>
              <a:off x="4504814" y="1006380"/>
              <a:ext cx="2253703" cy="303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Installing </a:t>
              </a:r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Enterprise </a:t>
              </a:r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Edition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6915860" y="1217137"/>
            <a:ext cx="2297293" cy="321035"/>
            <a:chOff x="4129759" y="958546"/>
            <a:chExt cx="2297293" cy="395123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4484266" y="1017162"/>
              <a:ext cx="1942786" cy="303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Provisioning </a:t>
              </a:r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Database Server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235921" y="2964520"/>
            <a:ext cx="1736325" cy="400110"/>
            <a:chOff x="4129759" y="947764"/>
            <a:chExt cx="1736325" cy="492447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82" name="TextBox 81"/>
            <p:cNvSpPr txBox="1"/>
            <p:nvPr/>
          </p:nvSpPr>
          <p:spPr>
            <a:xfrm>
              <a:off x="4504814" y="947764"/>
              <a:ext cx="1361270" cy="4924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Complete Deployment</a:t>
              </a:r>
            </a:p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Check Sheet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9972541" y="4546200"/>
            <a:ext cx="2105973" cy="400110"/>
            <a:chOff x="4129759" y="958546"/>
            <a:chExt cx="2105973" cy="492447"/>
          </a:xfrm>
        </p:grpSpPr>
        <p:pic>
          <p:nvPicPr>
            <p:cNvPr id="119" name="Picture 1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120" name="TextBox 119"/>
            <p:cNvSpPr txBox="1"/>
            <p:nvPr/>
          </p:nvSpPr>
          <p:spPr>
            <a:xfrm>
              <a:off x="4484266" y="958546"/>
              <a:ext cx="1751466" cy="4924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Populate &amp; </a:t>
              </a:r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complete </a:t>
              </a:r>
            </a:p>
            <a:p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VM Checklist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186" name="Right Brace 185"/>
          <p:cNvSpPr/>
          <p:nvPr/>
        </p:nvSpPr>
        <p:spPr>
          <a:xfrm>
            <a:off x="8010549" y="2389357"/>
            <a:ext cx="177654" cy="1492572"/>
          </a:xfrm>
          <a:prstGeom prst="rightBrace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188" name="Group 187"/>
          <p:cNvGrpSpPr/>
          <p:nvPr/>
        </p:nvGrpSpPr>
        <p:grpSpPr>
          <a:xfrm>
            <a:off x="6915860" y="1600048"/>
            <a:ext cx="2202270" cy="321036"/>
            <a:chOff x="4129759" y="958546"/>
            <a:chExt cx="2202270" cy="395123"/>
          </a:xfrm>
        </p:grpSpPr>
        <p:pic>
          <p:nvPicPr>
            <p:cNvPr id="225" name="Picture 2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226" name="TextBox 225"/>
            <p:cNvSpPr txBox="1"/>
            <p:nvPr/>
          </p:nvSpPr>
          <p:spPr>
            <a:xfrm>
              <a:off x="4484266" y="1017206"/>
              <a:ext cx="1847763" cy="3030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Login </a:t>
              </a:r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Agent User </a:t>
              </a:r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Guide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cxnSp>
        <p:nvCxnSpPr>
          <p:cNvPr id="227" name="Straight Arrow Connector 226"/>
          <p:cNvCxnSpPr/>
          <p:nvPr/>
        </p:nvCxnSpPr>
        <p:spPr>
          <a:xfrm>
            <a:off x="7153802" y="2300332"/>
            <a:ext cx="1" cy="297097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1" name="Group 120"/>
          <p:cNvGrpSpPr/>
          <p:nvPr/>
        </p:nvGrpSpPr>
        <p:grpSpPr>
          <a:xfrm>
            <a:off x="6918287" y="1985928"/>
            <a:ext cx="1741425" cy="321034"/>
            <a:chOff x="4129759" y="958546"/>
            <a:chExt cx="1741425" cy="395123"/>
          </a:xfrm>
        </p:grpSpPr>
        <p:pic>
          <p:nvPicPr>
            <p:cNvPr id="122" name="Picture 12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123" name="TextBox 122"/>
            <p:cNvSpPr txBox="1"/>
            <p:nvPr/>
          </p:nvSpPr>
          <p:spPr>
            <a:xfrm>
              <a:off x="4484266" y="1003818"/>
              <a:ext cx="1386918" cy="3030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Database Maintenance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4114790" y="5426065"/>
            <a:ext cx="2557807" cy="400110"/>
            <a:chOff x="4129759" y="882800"/>
            <a:chExt cx="2557807" cy="541691"/>
          </a:xfrm>
        </p:grpSpPr>
        <p:pic>
          <p:nvPicPr>
            <p:cNvPr id="240" name="Picture 23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241" name="TextBox 240"/>
            <p:cNvSpPr txBox="1"/>
            <p:nvPr/>
          </p:nvSpPr>
          <p:spPr>
            <a:xfrm>
              <a:off x="4463000" y="882800"/>
              <a:ext cx="2224566" cy="541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Logical </a:t>
              </a:r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Access Model</a:t>
              </a:r>
              <a:endParaRPr lang="en-US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(users &amp; robots)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cxnSp>
        <p:nvCxnSpPr>
          <p:cNvPr id="242" name="Straight Arrow Connector 241"/>
          <p:cNvCxnSpPr/>
          <p:nvPr/>
        </p:nvCxnSpPr>
        <p:spPr>
          <a:xfrm flipV="1">
            <a:off x="4193273" y="4841611"/>
            <a:ext cx="1728" cy="655910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248" name="Group 247"/>
          <p:cNvGrpSpPr/>
          <p:nvPr/>
        </p:nvGrpSpPr>
        <p:grpSpPr>
          <a:xfrm>
            <a:off x="1343345" y="2121219"/>
            <a:ext cx="2792777" cy="321034"/>
            <a:chOff x="4129759" y="958546"/>
            <a:chExt cx="2792777" cy="395123"/>
          </a:xfrm>
        </p:grpSpPr>
        <p:pic>
          <p:nvPicPr>
            <p:cNvPr id="252" name="Picture 25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29759" y="958546"/>
              <a:ext cx="403566" cy="395123"/>
            </a:xfrm>
            <a:prstGeom prst="rect">
              <a:avLst/>
            </a:prstGeom>
          </p:spPr>
        </p:pic>
        <p:sp>
          <p:nvSpPr>
            <p:cNvPr id="253" name="TextBox 252"/>
            <p:cNvSpPr txBox="1"/>
            <p:nvPr/>
          </p:nvSpPr>
          <p:spPr>
            <a:xfrm>
              <a:off x="4494523" y="1010337"/>
              <a:ext cx="2428013" cy="303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Blue Prism </a:t>
              </a:r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Deck - </a:t>
              </a:r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Infrastructure </a:t>
              </a:r>
              <a:r>
                <a:rPr lang="en-US" sz="10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Overview</a:t>
              </a:r>
              <a:endParaRPr lang="en-US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264" name="Group 263"/>
          <p:cNvGrpSpPr/>
          <p:nvPr/>
        </p:nvGrpSpPr>
        <p:grpSpPr>
          <a:xfrm>
            <a:off x="4271961" y="3351299"/>
            <a:ext cx="2198430" cy="696570"/>
            <a:chOff x="2511423" y="3094124"/>
            <a:chExt cx="2198430" cy="696570"/>
          </a:xfrm>
        </p:grpSpPr>
        <p:grpSp>
          <p:nvGrpSpPr>
            <p:cNvPr id="158" name="Group 157"/>
            <p:cNvGrpSpPr/>
            <p:nvPr/>
          </p:nvGrpSpPr>
          <p:grpSpPr>
            <a:xfrm>
              <a:off x="2511423" y="3469659"/>
              <a:ext cx="2198430" cy="321035"/>
              <a:chOff x="4129759" y="958546"/>
              <a:chExt cx="2198430" cy="395123"/>
            </a:xfrm>
          </p:grpSpPr>
          <p:pic>
            <p:nvPicPr>
              <p:cNvPr id="159" name="Picture 15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129759" y="958546"/>
                <a:ext cx="403566" cy="395123"/>
              </a:xfrm>
              <a:prstGeom prst="rect">
                <a:avLst/>
              </a:prstGeom>
            </p:spPr>
          </p:pic>
          <p:sp>
            <p:nvSpPr>
              <p:cNvPr id="160" name="TextBox 159"/>
              <p:cNvSpPr txBox="1"/>
              <p:nvPr/>
            </p:nvSpPr>
            <p:spPr>
              <a:xfrm>
                <a:off x="4504814" y="982934"/>
                <a:ext cx="1823375" cy="303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Infrastructure Reference </a:t>
                </a:r>
                <a:r>
                  <a:rPr lang="en-US" sz="100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Guide</a:t>
                </a:r>
                <a:endParaRPr lang="en-GB" sz="1000" dirty="0"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</p:txBody>
          </p:sp>
        </p:grpSp>
        <p:grpSp>
          <p:nvGrpSpPr>
            <p:cNvPr id="243" name="Group 242"/>
            <p:cNvGrpSpPr/>
            <p:nvPr/>
          </p:nvGrpSpPr>
          <p:grpSpPr>
            <a:xfrm>
              <a:off x="2527022" y="3094124"/>
              <a:ext cx="2166143" cy="321035"/>
              <a:chOff x="4129759" y="958546"/>
              <a:chExt cx="2166143" cy="395123"/>
            </a:xfrm>
          </p:grpSpPr>
          <p:pic>
            <p:nvPicPr>
              <p:cNvPr id="254" name="Picture 25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129759" y="958546"/>
                <a:ext cx="403566" cy="395123"/>
              </a:xfrm>
              <a:prstGeom prst="rect">
                <a:avLst/>
              </a:prstGeom>
            </p:spPr>
          </p:pic>
          <p:sp>
            <p:nvSpPr>
              <p:cNvPr id="255" name="TextBox 254"/>
              <p:cNvSpPr txBox="1"/>
              <p:nvPr/>
            </p:nvSpPr>
            <p:spPr>
              <a:xfrm>
                <a:off x="4504814" y="1018103"/>
                <a:ext cx="1791088" cy="303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Issue </a:t>
                </a:r>
                <a:r>
                  <a:rPr lang="en-US" sz="1000" dirty="0" smtClean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Deployment Check </a:t>
                </a:r>
                <a:r>
                  <a:rPr lang="en-US" sz="100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Sheet</a:t>
                </a:r>
                <a:endParaRPr lang="en-GB" sz="1000" dirty="0"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</p:txBody>
          </p:sp>
        </p:grpSp>
      </p:grpSp>
      <p:cxnSp>
        <p:nvCxnSpPr>
          <p:cNvPr id="90" name="Elbow Connector 89"/>
          <p:cNvCxnSpPr>
            <a:stCxn id="82" idx="3"/>
            <a:endCxn id="119" idx="0"/>
          </p:cNvCxnSpPr>
          <p:nvPr/>
        </p:nvCxnSpPr>
        <p:spPr>
          <a:xfrm>
            <a:off x="9972246" y="3164575"/>
            <a:ext cx="202078" cy="1381625"/>
          </a:xfrm>
          <a:prstGeom prst="bentConnector2">
            <a:avLst/>
          </a:prstGeom>
          <a:ln>
            <a:solidFill>
              <a:schemeClr val="accent5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56" name="Group 255"/>
          <p:cNvGrpSpPr/>
          <p:nvPr/>
        </p:nvGrpSpPr>
        <p:grpSpPr>
          <a:xfrm>
            <a:off x="4295765" y="2796719"/>
            <a:ext cx="2044659" cy="553998"/>
            <a:chOff x="2335627" y="2688727"/>
            <a:chExt cx="2044659" cy="553998"/>
          </a:xfrm>
        </p:grpSpPr>
        <p:sp>
          <p:nvSpPr>
            <p:cNvPr id="257" name="TextBox 256"/>
            <p:cNvSpPr txBox="1"/>
            <p:nvPr/>
          </p:nvSpPr>
          <p:spPr>
            <a:xfrm>
              <a:off x="2679179" y="2688727"/>
              <a:ext cx="170110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Detailed Environment Design</a:t>
              </a:r>
            </a:p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Document produced </a:t>
              </a:r>
            </a:p>
            <a:p>
              <a:r>
                <a:rPr lang="en-US" sz="10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(for BP Review)</a:t>
              </a:r>
              <a:endParaRPr lang="en-GB" sz="10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pic>
          <p:nvPicPr>
            <p:cNvPr id="258" name="Picture 25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35627" y="2751990"/>
              <a:ext cx="400319" cy="318825"/>
            </a:xfrm>
            <a:prstGeom prst="rect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</p:pic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cs typeface="Arial-BoldMT"/>
              </a:rPr>
              <a:t>Technical Infrastructure Plan</a:t>
            </a:r>
            <a:endParaRPr lang="en-GB" sz="2000" dirty="0"/>
          </a:p>
        </p:txBody>
      </p:sp>
      <p:grpSp>
        <p:nvGrpSpPr>
          <p:cNvPr id="20" name="Group 19"/>
          <p:cNvGrpSpPr/>
          <p:nvPr/>
        </p:nvGrpSpPr>
        <p:grpSpPr>
          <a:xfrm>
            <a:off x="60352" y="3460898"/>
            <a:ext cx="1516635" cy="2858361"/>
            <a:chOff x="60352" y="3460898"/>
            <a:chExt cx="1516635" cy="2858361"/>
          </a:xfrm>
        </p:grpSpPr>
        <p:sp>
          <p:nvSpPr>
            <p:cNvPr id="9" name="TextBox 8"/>
            <p:cNvSpPr txBox="1"/>
            <p:nvPr/>
          </p:nvSpPr>
          <p:spPr>
            <a:xfrm>
              <a:off x="60352" y="3460898"/>
              <a:ext cx="43672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Key</a:t>
              </a:r>
              <a:endParaRPr lang="en-GB" sz="14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61" name="Right Arrow 160"/>
            <p:cNvSpPr/>
            <p:nvPr/>
          </p:nvSpPr>
          <p:spPr>
            <a:xfrm>
              <a:off x="83157" y="4205154"/>
              <a:ext cx="1312712" cy="421361"/>
            </a:xfrm>
            <a:prstGeom prst="rightArrow">
              <a:avLst/>
            </a:prstGeom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Project Governance</a:t>
              </a:r>
              <a:endParaRPr lang="en-GB" sz="8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93125" y="3808167"/>
              <a:ext cx="1483862" cy="395123"/>
              <a:chOff x="4129759" y="958546"/>
              <a:chExt cx="1483862" cy="395123"/>
            </a:xfrm>
          </p:grpSpPr>
          <p:pic>
            <p:nvPicPr>
              <p:cNvPr id="68" name="Picture 67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129759" y="958546"/>
                <a:ext cx="403566" cy="395123"/>
              </a:xfrm>
              <a:prstGeom prst="rect">
                <a:avLst/>
              </a:prstGeom>
            </p:spPr>
          </p:pic>
          <p:sp>
            <p:nvSpPr>
              <p:cNvPr id="69" name="TextBox 68"/>
              <p:cNvSpPr txBox="1"/>
              <p:nvPr/>
            </p:nvSpPr>
            <p:spPr>
              <a:xfrm>
                <a:off x="4500260" y="1032308"/>
                <a:ext cx="111336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>
                    <a:latin typeface="Calibri Light" panose="020F0302020204030204" pitchFamily="34" charset="0"/>
                    <a:cs typeface="Calibri Light" panose="020F0302020204030204" pitchFamily="34" charset="0"/>
                  </a:rPr>
                  <a:t>Key documents</a:t>
                </a:r>
                <a:endParaRPr lang="en-GB" sz="800" dirty="0"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</p:txBody>
          </p:sp>
        </p:grpSp>
        <p:sp>
          <p:nvSpPr>
            <p:cNvPr id="168" name="Right Arrow 167"/>
            <p:cNvSpPr/>
            <p:nvPr/>
          </p:nvSpPr>
          <p:spPr>
            <a:xfrm>
              <a:off x="83470" y="4642964"/>
              <a:ext cx="1312712" cy="42136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Hardware</a:t>
              </a:r>
              <a:endParaRPr lang="en-GB" sz="8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69" name="Right Arrow 168"/>
            <p:cNvSpPr/>
            <p:nvPr/>
          </p:nvSpPr>
          <p:spPr>
            <a:xfrm>
              <a:off x="86410" y="5067591"/>
              <a:ext cx="1312712" cy="42136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Software / Applications</a:t>
              </a:r>
              <a:endParaRPr lang="en-GB" sz="8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70" name="Right Arrow 169"/>
            <p:cNvSpPr/>
            <p:nvPr/>
          </p:nvSpPr>
          <p:spPr>
            <a:xfrm>
              <a:off x="86410" y="5476537"/>
              <a:ext cx="1312712" cy="421361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User ID / Access</a:t>
              </a:r>
              <a:endParaRPr lang="en-GB" sz="8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77" name="Right Arrow 176"/>
            <p:cNvSpPr/>
            <p:nvPr/>
          </p:nvSpPr>
          <p:spPr>
            <a:xfrm>
              <a:off x="86345" y="5897898"/>
              <a:ext cx="1312712" cy="421361"/>
            </a:xfrm>
            <a:prstGeom prst="rightArrow">
              <a:avLst/>
            </a:prstGeom>
            <a:ln>
              <a:noFill/>
            </a:ln>
            <a:effectLst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Testing</a:t>
              </a:r>
              <a:endParaRPr lang="en-GB" sz="8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17" name="Group 146"/>
          <p:cNvGrpSpPr/>
          <p:nvPr/>
        </p:nvGrpSpPr>
        <p:grpSpPr>
          <a:xfrm>
            <a:off x="1803931" y="1277153"/>
            <a:ext cx="785704" cy="819524"/>
            <a:chOff x="7563454" y="5404292"/>
            <a:chExt cx="785704" cy="819524"/>
          </a:xfrm>
        </p:grpSpPr>
        <p:sp>
          <p:nvSpPr>
            <p:cNvPr id="148" name="Isosceles Triangle 147"/>
            <p:cNvSpPr/>
            <p:nvPr/>
          </p:nvSpPr>
          <p:spPr>
            <a:xfrm>
              <a:off x="7748840" y="5404292"/>
              <a:ext cx="373850" cy="37600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7563454" y="5792929"/>
              <a:ext cx="78570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100" b="1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Planning</a:t>
              </a:r>
            </a:p>
            <a:p>
              <a:pPr algn="ctr"/>
              <a:r>
                <a:rPr lang="en-GB" sz="1100" b="1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Meeting</a:t>
              </a:r>
            </a:p>
          </p:txBody>
        </p:sp>
      </p:grpSp>
      <p:cxnSp>
        <p:nvCxnSpPr>
          <p:cNvPr id="179" name="Straight Connector 178"/>
          <p:cNvCxnSpPr/>
          <p:nvPr/>
        </p:nvCxnSpPr>
        <p:spPr>
          <a:xfrm>
            <a:off x="4027482" y="696010"/>
            <a:ext cx="0" cy="5277120"/>
          </a:xfrm>
          <a:prstGeom prst="line">
            <a:avLst/>
          </a:prstGeom>
          <a:ln>
            <a:solidFill>
              <a:srgbClr val="C3DEF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80" name="Rectangle 179"/>
          <p:cNvSpPr/>
          <p:nvPr/>
        </p:nvSpPr>
        <p:spPr>
          <a:xfrm>
            <a:off x="3475739" y="6065326"/>
            <a:ext cx="11255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Checkpoint </a:t>
            </a:r>
            <a:r>
              <a:rPr lang="en-GB" sz="1400" b="1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  <a:endParaRPr lang="en-GB" sz="14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181" name="Straight Connector 180"/>
          <p:cNvCxnSpPr/>
          <p:nvPr/>
        </p:nvCxnSpPr>
        <p:spPr>
          <a:xfrm>
            <a:off x="11399832" y="696010"/>
            <a:ext cx="0" cy="5277120"/>
          </a:xfrm>
          <a:prstGeom prst="line">
            <a:avLst/>
          </a:prstGeom>
          <a:ln>
            <a:solidFill>
              <a:srgbClr val="C3DEF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82" name="Rectangle 181"/>
          <p:cNvSpPr/>
          <p:nvPr/>
        </p:nvSpPr>
        <p:spPr>
          <a:xfrm>
            <a:off x="10848089" y="6065326"/>
            <a:ext cx="11255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Checkpoint </a:t>
            </a:r>
            <a:r>
              <a:rPr lang="en-GB" sz="1400" b="1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</a:t>
            </a:r>
            <a:endParaRPr lang="en-GB" sz="14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108" name="Group 146"/>
          <p:cNvGrpSpPr/>
          <p:nvPr/>
        </p:nvGrpSpPr>
        <p:grpSpPr>
          <a:xfrm>
            <a:off x="3639132" y="1271835"/>
            <a:ext cx="785704" cy="847703"/>
            <a:chOff x="7553573" y="5404292"/>
            <a:chExt cx="785704" cy="847703"/>
          </a:xfrm>
        </p:grpSpPr>
        <p:sp>
          <p:nvSpPr>
            <p:cNvPr id="109" name="Isosceles Triangle 108"/>
            <p:cNvSpPr/>
            <p:nvPr/>
          </p:nvSpPr>
          <p:spPr>
            <a:xfrm>
              <a:off x="7748840" y="5404292"/>
              <a:ext cx="373850" cy="37600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7553573" y="5821108"/>
              <a:ext cx="78570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100" b="1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Resources Secured</a:t>
              </a:r>
            </a:p>
          </p:txBody>
        </p:sp>
      </p:grpSp>
      <p:grpSp>
        <p:nvGrpSpPr>
          <p:cNvPr id="144" name="Group 146"/>
          <p:cNvGrpSpPr/>
          <p:nvPr/>
        </p:nvGrpSpPr>
        <p:grpSpPr>
          <a:xfrm>
            <a:off x="10933888" y="1241326"/>
            <a:ext cx="946844" cy="889228"/>
            <a:chOff x="7462343" y="5377871"/>
            <a:chExt cx="946844" cy="822186"/>
          </a:xfrm>
          <a:solidFill>
            <a:srgbClr val="FFC000"/>
          </a:solidFill>
        </p:grpSpPr>
        <p:sp>
          <p:nvSpPr>
            <p:cNvPr id="145" name="Isosceles Triangle 144"/>
            <p:cNvSpPr/>
            <p:nvPr/>
          </p:nvSpPr>
          <p:spPr>
            <a:xfrm>
              <a:off x="7748840" y="5377871"/>
              <a:ext cx="373850" cy="376009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7462343" y="5801656"/>
              <a:ext cx="946844" cy="3984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1100" b="1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Environment Signed off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7694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animBg="1"/>
      <p:bldP spid="186" grpId="0" animBg="1"/>
    </p:bldLst>
  </p:timing>
</p:sld>
</file>

<file path=ppt/theme/theme1.xml><?xml version="1.0" encoding="utf-8"?>
<a:theme xmlns:a="http://schemas.openxmlformats.org/drawingml/2006/main" name="PowerPoint Master wTrademark_New_eLearning_Graphics">
  <a:themeElements>
    <a:clrScheme name="Blue Prism">
      <a:dk1>
        <a:srgbClr val="32373E"/>
      </a:dk1>
      <a:lt1>
        <a:sysClr val="window" lastClr="FFFFFF"/>
      </a:lt1>
      <a:dk2>
        <a:srgbClr val="32373E"/>
      </a:dk2>
      <a:lt2>
        <a:srgbClr val="999999"/>
      </a:lt2>
      <a:accent1>
        <a:srgbClr val="0F4B8F"/>
      </a:accent1>
      <a:accent2>
        <a:srgbClr val="0F7DC2"/>
      </a:accent2>
      <a:accent3>
        <a:srgbClr val="13AC74"/>
      </a:accent3>
      <a:accent4>
        <a:srgbClr val="8E59A3"/>
      </a:accent4>
      <a:accent5>
        <a:srgbClr val="62459B"/>
      </a:accent5>
      <a:accent6>
        <a:srgbClr val="2CACAD"/>
      </a:accent6>
      <a:hlink>
        <a:srgbClr val="0F7DC2"/>
      </a:hlink>
      <a:folHlink>
        <a:srgbClr val="0F4B8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ue Prism Slide Master 2017" id="{E694AA38-2C85-4CF5-813A-E95A0F5AC565}" vid="{7A1A99AA-B676-466B-BEF4-CCA5920955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55E162F8CD474F914C94B52D818520" ma:contentTypeVersion="0" ma:contentTypeDescription="Create a new document." ma:contentTypeScope="" ma:versionID="84970944331912dd778615f88b7e136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53A0BAE-A352-4AB6-9572-6BBC6D4E97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46DAB7DB-F330-44FA-A31F-7DCB2E5874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91A0A8-1C2F-4A23-9119-5AA30B9F277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 Prism Slide Master 2017</Template>
  <TotalTime>264</TotalTime>
  <Words>143</Words>
  <Application>Microsoft Office PowerPoint</Application>
  <PresentationFormat>Custom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Arial-BoldMT</vt:lpstr>
      <vt:lpstr>Calibri</vt:lpstr>
      <vt:lpstr>Calibri Light</vt:lpstr>
      <vt:lpstr>PowerPoint Master wTrademark_New_eLearning_Graphics</vt:lpstr>
      <vt:lpstr>Technical Infrastructure Plan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Prism</dc:title>
  <dc:creator>Craig Nicholson</dc:creator>
  <cp:lastModifiedBy>Craig Nicholson</cp:lastModifiedBy>
  <cp:revision>18</cp:revision>
  <cp:lastPrinted>2012-08-20T09:33:16Z</cp:lastPrinted>
  <dcterms:created xsi:type="dcterms:W3CDTF">2017-04-10T11:57:17Z</dcterms:created>
  <dcterms:modified xsi:type="dcterms:W3CDTF">2017-04-10T19:59:03Z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0x0101003855E162F8CD474F914C94B52D818520</vt:lpwstr>
  </property>
</Properties>
</file>